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69" r:id="rId10"/>
    <p:sldId id="270" r:id="rId11"/>
    <p:sldId id="271" r:id="rId12"/>
    <p:sldId id="272" r:id="rId13"/>
    <p:sldId id="268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D4ED0-2A99-46BE-BC1F-A1C83F1FC619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AA0A-D719-4D1E-95D9-19A049688C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D98B09-2C86-4E11-836C-283142B05337}" type="datetimeFigureOut">
              <a:rPr lang="pl-PL" smtClean="0"/>
              <a:pPr/>
              <a:t>2015-10-15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B0B579-3E24-4AD9-B7F3-92816794A14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dzieci.nazwa.pl/plikifck/image/otylosc%20dziecieca%20fot_%20Centrum%20Leczenia%20Otylos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92" y="2500306"/>
            <a:ext cx="14308744" cy="7158043"/>
          </a:xfrm>
          <a:prstGeom prst="rect">
            <a:avLst/>
          </a:prstGeom>
          <a:noFill/>
        </p:spPr>
      </p:pic>
      <p:pic>
        <p:nvPicPr>
          <p:cNvPr id="5" name="Picture 2" descr="http://media.webclinic.megiteam.pl/ajaximage/355_450_2014_09_26_13_32_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1153023"/>
            <a:ext cx="4500594" cy="570497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000364" y="2214554"/>
            <a:ext cx="59101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Dietetyk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Zawód przyszłości 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1000108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Zawód dietetyka to nie tylko </a:t>
            </a:r>
            <a:r>
              <a:rPr lang="pl-PL" dirty="0" smtClean="0"/>
              <a:t>praca, </a:t>
            </a:r>
            <a:r>
              <a:rPr lang="pl-PL" dirty="0" smtClean="0"/>
              <a:t>ale również misja społeczna.</a:t>
            </a:r>
          </a:p>
          <a:p>
            <a:r>
              <a:rPr lang="pl-PL" dirty="0" smtClean="0"/>
              <a:t>Pacjenci liczą na ich realną pomoc i powierzają im swoje zdrowie.</a:t>
            </a:r>
          </a:p>
          <a:p>
            <a:r>
              <a:rPr lang="pl-PL" dirty="0" smtClean="0"/>
              <a:t>Jest to praca bardzo odpowiedzialna.</a:t>
            </a:r>
          </a:p>
          <a:p>
            <a:r>
              <a:rPr lang="pl-PL" dirty="0" smtClean="0"/>
              <a:t>Wymaga ona wielu umiejętności między innymi :</a:t>
            </a:r>
          </a:p>
          <a:p>
            <a:r>
              <a:rPr lang="pl-PL" dirty="0" smtClean="0"/>
              <a:t>-nawiązywania </a:t>
            </a:r>
            <a:r>
              <a:rPr lang="pl-PL" dirty="0" smtClean="0"/>
              <a:t>kontaktów międzyludzkich</a:t>
            </a:r>
          </a:p>
          <a:p>
            <a:r>
              <a:rPr lang="pl-PL" dirty="0" smtClean="0"/>
              <a:t>-odpowiedzialności  </a:t>
            </a:r>
            <a:endParaRPr lang="pl-PL" dirty="0" smtClean="0"/>
          </a:p>
          <a:p>
            <a:r>
              <a:rPr lang="pl-PL" dirty="0" smtClean="0"/>
              <a:t>-dużej </a:t>
            </a:r>
            <a:r>
              <a:rPr lang="pl-PL" dirty="0" smtClean="0"/>
              <a:t>wrażliwości</a:t>
            </a:r>
          </a:p>
          <a:p>
            <a:r>
              <a:rPr lang="pl-PL" dirty="0" smtClean="0"/>
              <a:t>-samodzielności </a:t>
            </a:r>
            <a:r>
              <a:rPr lang="pl-PL" dirty="0" smtClean="0"/>
              <a:t>w działaniu</a:t>
            </a:r>
          </a:p>
          <a:p>
            <a:r>
              <a:rPr lang="pl-PL" dirty="0" smtClean="0"/>
              <a:t>-dużej </a:t>
            </a:r>
            <a:r>
              <a:rPr lang="pl-PL" dirty="0" smtClean="0"/>
              <a:t>dozy empatii.</a:t>
            </a:r>
            <a:endParaRPr lang="pl-PL" dirty="0"/>
          </a:p>
        </p:txBody>
      </p:sp>
      <p:pic>
        <p:nvPicPr>
          <p:cNvPr id="3074" name="Picture 2" descr="http://media.webclinic.megiteam.pl/ajaximage/dobry_dietetyk_toru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4974" y="2714620"/>
            <a:ext cx="5463306" cy="3661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gabinet-dietetyczny.pl/wp-content/themes/LongersTheme/Images/bg.jpg"/>
          <p:cNvPicPr>
            <a:picLocks noChangeAspect="1" noChangeArrowheads="1"/>
          </p:cNvPicPr>
          <p:nvPr/>
        </p:nvPicPr>
        <p:blipFill>
          <a:blip r:embed="rId2"/>
          <a:srcRect r="9220"/>
          <a:stretch>
            <a:fillRect/>
          </a:stretch>
        </p:blipFill>
        <p:spPr bwMode="auto">
          <a:xfrm>
            <a:off x="0" y="-95430"/>
            <a:ext cx="9144000" cy="6953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pole tekstowe 4"/>
          <p:cNvSpPr txBox="1"/>
          <p:nvPr/>
        </p:nvSpPr>
        <p:spPr>
          <a:xfrm>
            <a:off x="2643174" y="21429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Dietetyk to zawód coraz bardziej popularny i ceniony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dzisiejszych czasach, gdy coraz bardziej interesuje nas zdrowy tryb życia i </a:t>
            </a:r>
            <a:r>
              <a:rPr lang="pl-PL" dirty="0" smtClean="0"/>
              <a:t>to, </a:t>
            </a:r>
            <a:r>
              <a:rPr lang="pl-PL" dirty="0" smtClean="0"/>
              <a:t>co jemy.</a:t>
            </a:r>
          </a:p>
          <a:p>
            <a:r>
              <a:rPr lang="pl-PL" dirty="0" smtClean="0"/>
              <a:t>W swojej pracy dietetyk opiera się </a:t>
            </a:r>
            <a:r>
              <a:rPr lang="pl-PL" dirty="0" smtClean="0">
                <a:sym typeface="Wingdings" pitchFamily="2" charset="2"/>
              </a:rPr>
              <a:t>na obecnych zdobyczach techniki między innymi pracuje w oparciu </a:t>
            </a: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o </a:t>
            </a:r>
            <a:r>
              <a:rPr lang="pl-PL" dirty="0" smtClean="0">
                <a:sym typeface="Wingdings" pitchFamily="2" charset="2"/>
              </a:rPr>
              <a:t>System Profi Diet.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jdietetyk.pl/wp-content/uploads/2014/09/slider_01.jpg"/>
          <p:cNvPicPr>
            <a:picLocks noChangeAspect="1" noChangeArrowheads="1"/>
          </p:cNvPicPr>
          <p:nvPr/>
        </p:nvPicPr>
        <p:blipFill>
          <a:blip r:embed="rId2"/>
          <a:srcRect l="13575" r="74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2428868"/>
            <a:ext cx="7643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 rynku istnieje wiele programów  żywieniowych, jednak nie zastąpią one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profesjonalnej  edukacji specjalistycznej. Aby praca z indywidualnym pacjentem  przyniosła spodziewany efekt należy go odpowiednio zdiagnozować. Dietetyk zajmujący się terapią żywieniową opracowuje indywidualny jadłospis w oparciu  o różne czynniki: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-upodobania smakowe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-przeznaczenie posiłku (śniadanie, obiad, podwieczorek i kolacja)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-rodzaj obróbki potraw ( gotowanie,duszenie,smażenie)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Jadłospis dopasowuje się do stanu zdrowia,rodzaju schorzenia.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Umiejętność motywowania ludzi do przestrzegania reguł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zdrowego  żywienia jest nie zwykle trudna, dlatego dietetycy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korzystają  z różnych technik psychologicznych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0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Aby móc z sukcesem wykonywać pracę dietetyka trzeba posiadać: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-dobry węch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-dobry wzrok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-dobry smak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-wysoką odporność organizmu(wyklucza to osoby ze skłonnością do uczuleń, złym stanem skóry, skłonnością do migreny, nosicieli chorób zakaźnych, osób z niewydolnością układu oddechowego czyli astmą). </a:t>
            </a:r>
            <a:endParaRPr lang="pl-P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bi.gazeta.pl/im/0/7718/z7718120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105" y="0"/>
            <a:ext cx="9487105" cy="6856613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-142908" y="142852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Popularność tego zawodu przekłada się również na sferę finansową.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Zarobki w tej branży uzależnione są od  stażu pracy, liczbę ukończonych szkoleń, miejsca zatrudnienia.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W przyszłości zawód dietetyka będzie zawodem regulowanym.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Dietetyk uzyska dyplom potwierdzający kwalifikacje oraz wpis do rejestru zawodów medycznych.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Zawód ten nabiera na znaczeniu.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panda.com/light-bulb-idea-image-depositphotos_29435259-Light-Bulb-Character-With-A-Bright-Idea.jpg"/>
          <p:cNvPicPr>
            <a:picLocks noChangeAspect="1" noChangeArrowheads="1"/>
          </p:cNvPicPr>
          <p:nvPr/>
        </p:nvPicPr>
        <p:blipFill>
          <a:blip r:embed="rId2"/>
          <a:srcRect t="18447"/>
          <a:stretch>
            <a:fillRect/>
          </a:stretch>
        </p:blipFill>
        <p:spPr bwMode="auto">
          <a:xfrm>
            <a:off x="0" y="2398146"/>
            <a:ext cx="5786446" cy="423093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857232"/>
            <a:ext cx="900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Praca powstała w oparciu o :</a:t>
            </a:r>
          </a:p>
          <a:p>
            <a:r>
              <a:rPr lang="pl-PL" dirty="0" smtClean="0"/>
              <a:t>-Artykuły z Wikipedii</a:t>
            </a:r>
          </a:p>
          <a:p>
            <a:r>
              <a:rPr lang="pl-PL" dirty="0" smtClean="0"/>
              <a:t>-Wiadomości zawarte w Wielkiej Encyklopedii Oxford</a:t>
            </a:r>
          </a:p>
          <a:p>
            <a:r>
              <a:rPr lang="pl-PL" dirty="0" smtClean="0"/>
              <a:t>-Artykuły z czasopism</a:t>
            </a:r>
          </a:p>
          <a:p>
            <a:r>
              <a:rPr lang="pl-PL" dirty="0" smtClean="0"/>
              <a:t>-Ilustracje z grafiki google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42918"/>
            <a:ext cx="9276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Opiekun:</a:t>
            </a:r>
          </a:p>
          <a:p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Justyna Zbierkowska-Madej</a:t>
            </a:r>
            <a:endParaRPr lang="pl-PL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57356" y="2857496"/>
            <a:ext cx="471487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Wykonawca</a:t>
            </a:r>
            <a:r>
              <a:rPr lang="pl-PL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pl-PL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Michał </a:t>
            </a:r>
            <a:r>
              <a:rPr lang="pl-PL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Jurek VI a</a:t>
            </a:r>
            <a:endParaRPr lang="pl-PL" sz="4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pl-PL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Szkoła Podstawowa nr 3 w Pabianicach</a:t>
            </a:r>
            <a:endParaRPr lang="pl-PL" sz="4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wp.pl/a/f/jpeg/26191/fati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571968" y="0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Dietetyk w klasyfikacji zawodów według GUS oznaczony jest kodem 322001. </a:t>
            </a:r>
          </a:p>
          <a:p>
            <a:r>
              <a:rPr lang="pl-PL" sz="2400" dirty="0" smtClean="0"/>
              <a:t>W dzisiejszych czasach, kiedy ogromna liczba ludzi w naszym kraju a także na całym świecie dotknięta jest  „plagą otyłości” –zawód dietetyka to zawód przyszłości.</a:t>
            </a:r>
          </a:p>
          <a:p>
            <a:r>
              <a:rPr lang="pl-PL" sz="2400" dirty="0" smtClean="0"/>
              <a:t>Otyłość dotyka nie tylko osoby dorosłe ale również ogromną liczbę dzieci.</a:t>
            </a:r>
          </a:p>
          <a:p>
            <a:r>
              <a:rPr lang="pl-PL" sz="2400" dirty="0" smtClean="0">
                <a:sym typeface="Wingdings" pitchFamily="2" charset="2"/>
              </a:rPr>
              <a:t>Począwszy od dzieci w wieku szkolnym aż po młodzież.</a:t>
            </a:r>
            <a:endParaRPr lang="pl-PL" sz="2400" dirty="0" smtClean="0"/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.dzieci.pl/678393541--2090627757/fast-food-hot-dog-otylosc.jpg"/>
          <p:cNvPicPr>
            <a:picLocks noChangeAspect="1" noChangeArrowheads="1"/>
          </p:cNvPicPr>
          <p:nvPr/>
        </p:nvPicPr>
        <p:blipFill>
          <a:blip r:embed="rId2"/>
          <a:srcRect r="5468"/>
          <a:stretch>
            <a:fillRect/>
          </a:stretch>
        </p:blipFill>
        <p:spPr bwMode="auto">
          <a:xfrm>
            <a:off x="0" y="0"/>
            <a:ext cx="9144000" cy="688164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3571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Otyłość powodowana jest nie tylko chorobami, ale przede wszystkim złymi nawykami żywieniowymi  które powodują nadmierny przyrost masy ciała.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.wieszjak.polki.pl/p/_wspolne/pliki_infornext/417000/waga_odchudzanie_owo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884"/>
            <a:ext cx="9144000" cy="6885884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Dietetyka to nauka zajmująca się zasadami racjonalnego odżywiania się człowieka i propagująca te zasady.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000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Dietę stosuje się w leczeniu takich chorób jak: alergia, cukrzyca, choroby układu krążenia, zapalenie stawów. Diety zalecane są ze względów zdrowotnych, w celu zrównoważenia lub dostosowania ilości substancji odżywczych. Dieta zdrowego człowieka zapewnia organizmowi odpowiednią ilość białek, węglowodanów, tłuszczów, składników mineralnych i witamin potrzebną do normalnego funkcjonowania.   </a:t>
            </a:r>
          </a:p>
        </p:txBody>
      </p:sp>
      <p:pic>
        <p:nvPicPr>
          <p:cNvPr id="3" name="Picture 6" descr="http://uks-jasien.pl/uks/wp-content/uploads/2014/10/piramida-zywieni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5904734" cy="4470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0859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Rozróżniamy diety: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śródziemnomorską – bogatą w warzywa, owoce, rośliny strączkowe i oliwę, ubogą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nabiał, drób i czerwone mięso. Dieta śródziemnomorska powoduje obniżenie złego cholesterolu we krwi. Przykładem będzie dieta cukrzycowa.</a:t>
            </a:r>
          </a:p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3" name="Picture 6" descr="http://www.trening-indywidualny.pl/files/other/plans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545603" cy="5000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Dieta odchudzająca polega na zmniejszeniu liczby przyjmowanych kalorii lub wyborze określonego rodzaju pożywienia. </a:t>
            </a:r>
          </a:p>
          <a:p>
            <a:r>
              <a:rPr lang="pl-PL" dirty="0" smtClean="0"/>
              <a:t>Dieta zrównoważona- czyli zestaw pokarmów gdzie składniki pokarmowe mają właściwe proporcje  wobec siebie.</a:t>
            </a:r>
            <a:endParaRPr lang="pl-PL" dirty="0"/>
          </a:p>
        </p:txBody>
      </p:sp>
      <p:pic>
        <p:nvPicPr>
          <p:cNvPr id="20482" name="Picture 2" descr="http://www.mlecznewsparcie.pl/wp-content/uploads/2015/02/Dieta-Mediterranea-produc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72365" cy="4857728"/>
          </a:xfrm>
          <a:prstGeom prst="flowChartMagneticDisk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0034" y="357166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Praca  dietetyka polega na prowadzeniu terapii dietetycznej, badaniu produktów żywieniowych, ocenie ich jakości, wartości odżywczych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zdrowotnych.</a:t>
            </a:r>
          </a:p>
          <a:p>
            <a:r>
              <a:rPr lang="pl-PL" dirty="0" smtClean="0"/>
              <a:t>Dietetycy to specjaliści pracujący w gabinetach dietetycznych, klubach fitness, przemyśle farmaceutycznym oraz w zakładach gastronomicznych</a:t>
            </a:r>
            <a:endParaRPr lang="pl-PL" dirty="0"/>
          </a:p>
        </p:txBody>
      </p:sp>
      <p:pic>
        <p:nvPicPr>
          <p:cNvPr id="16386" name="Picture 2" descr="http://www.calypso.com.pl/img_upload/pages/dietetyka/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477250" cy="384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857232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Dietetykę można studiować w Polsce na różnych </a:t>
            </a:r>
            <a:r>
              <a:rPr lang="pl-PL" dirty="0" smtClean="0"/>
              <a:t>uczelniach.</a:t>
            </a:r>
            <a:endParaRPr lang="pl-PL" dirty="0" smtClean="0"/>
          </a:p>
          <a:p>
            <a:r>
              <a:rPr lang="pl-PL" dirty="0" smtClean="0"/>
              <a:t>Należą do nich: </a:t>
            </a:r>
          </a:p>
          <a:p>
            <a:r>
              <a:rPr lang="pl-PL" sz="2400" dirty="0" smtClean="0"/>
              <a:t>1</a:t>
            </a:r>
            <a:r>
              <a:rPr lang="pl-PL" dirty="0" smtClean="0"/>
              <a:t>Akademia Wychowania Fizycznego i Sportu w Gdańsku. </a:t>
            </a:r>
          </a:p>
          <a:p>
            <a:r>
              <a:rPr lang="pl-PL" dirty="0" smtClean="0"/>
              <a:t>2 Bydgowska Szkoła Wyższa .</a:t>
            </a:r>
            <a:endParaRPr lang="pl-PL" dirty="0" smtClean="0">
              <a:sym typeface="Wingdings" pitchFamily="2" charset="2"/>
            </a:endParaRPr>
          </a:p>
          <a:p>
            <a:r>
              <a:rPr lang="pl-PL" dirty="0" smtClean="0">
                <a:sym typeface="Wingdings" pitchFamily="2" charset="2"/>
              </a:rPr>
              <a:t>3 Uniwersytet Medyczny w Poznaniu.</a:t>
            </a:r>
          </a:p>
          <a:p>
            <a:r>
              <a:rPr lang="pl-PL" dirty="0" smtClean="0">
                <a:sym typeface="Wingdings" pitchFamily="2" charset="2"/>
              </a:rPr>
              <a:t>4 Wyższa Szkoła Edukacji  Integracyjnej i Interkulturowej w Poznaniu.</a:t>
            </a:r>
          </a:p>
          <a:p>
            <a:pPr marL="342900" indent="-342900">
              <a:buAutoNum type="arabicPlain" startAt="5"/>
            </a:pPr>
            <a:r>
              <a:rPr lang="pl-PL" dirty="0" smtClean="0">
                <a:sym typeface="Wingdings" pitchFamily="2" charset="2"/>
              </a:rPr>
              <a:t>Instytut Rolniczy w Krakowie.</a:t>
            </a:r>
          </a:p>
          <a:p>
            <a:pPr marL="342900" indent="-342900"/>
            <a:r>
              <a:rPr lang="pl-PL" dirty="0" smtClean="0">
                <a:sym typeface="Wingdings" pitchFamily="2" charset="2"/>
              </a:rPr>
              <a:t>Kształcenie i jego zakres reguluje Podstawa programowa dla zawodu </a:t>
            </a:r>
            <a:r>
              <a:rPr lang="pl-PL" dirty="0" smtClean="0">
                <a:sym typeface="Wingdings" pitchFamily="2" charset="2"/>
              </a:rPr>
              <a:t>Dietetyk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322001 </a:t>
            </a:r>
            <a:r>
              <a:rPr lang="pl-PL" dirty="0" smtClean="0">
                <a:sym typeface="Wingdings" pitchFamily="2" charset="2"/>
              </a:rPr>
              <a:t>z dnia 7 lutego 2012 roku.</a:t>
            </a:r>
          </a:p>
          <a:p>
            <a:pPr marL="342900" indent="-342900"/>
            <a:r>
              <a:rPr lang="pl-PL" dirty="0" smtClean="0">
                <a:sym typeface="Wingdings" pitchFamily="2" charset="2"/>
              </a:rPr>
              <a:t>Do zawodu dietetyka przygotowują szkoły państwowe oraz prywatne, </a:t>
            </a: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po </a:t>
            </a:r>
            <a:r>
              <a:rPr lang="pl-PL" dirty="0" smtClean="0">
                <a:sym typeface="Wingdings" pitchFamily="2" charset="2"/>
              </a:rPr>
              <a:t>ich ukończeniu z tytułem magistra można już podjąć prace.</a:t>
            </a:r>
            <a:endParaRPr lang="pl-PL" dirty="0"/>
          </a:p>
        </p:txBody>
      </p:sp>
      <p:pic>
        <p:nvPicPr>
          <p:cNvPr id="4098" name="Picture 2" descr="http://gfx.dlastudenta.pl/fotoalbum/78b/913/66b/15c/955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3393265" cy="2262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www.les.ar.krakow.pl/zbl/images/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357694"/>
            <a:ext cx="4902108" cy="204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581</Words>
  <Application>Microsoft Office PowerPoint</Application>
  <PresentationFormat>Pokaz na ekranie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janusz</dc:creator>
  <cp:lastModifiedBy>Dorota</cp:lastModifiedBy>
  <cp:revision>51</cp:revision>
  <dcterms:created xsi:type="dcterms:W3CDTF">2015-10-05T14:54:47Z</dcterms:created>
  <dcterms:modified xsi:type="dcterms:W3CDTF">2015-10-15T07:13:48Z</dcterms:modified>
</cp:coreProperties>
</file>